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  <p:embeddedFont>
      <p:font typeface="Muli" charset="1" panose="00000500000000000000"/>
      <p:regular r:id="rId34"/>
    </p:embeddedFont>
    <p:embeddedFont>
      <p:font typeface="Muli Bold" charset="1" panose="00000800000000000000"/>
      <p:regular r:id="rId35"/>
    </p:embeddedFont>
    <p:embeddedFont>
      <p:font typeface="Muli Italics" charset="1" panose="00000500000000000000"/>
      <p:regular r:id="rId36"/>
    </p:embeddedFont>
    <p:embeddedFont>
      <p:font typeface="Muli Bold Italics" charset="1" panose="00000800000000000000"/>
      <p:regular r:id="rId37"/>
    </p:embeddedFont>
    <p:embeddedFont>
      <p:font typeface="Muli Extra-Light" charset="1" panose="00000300000000000000"/>
      <p:regular r:id="rId38"/>
    </p:embeddedFont>
    <p:embeddedFont>
      <p:font typeface="Muli Extra-Light Italics" charset="1" panose="00000300000000000000"/>
      <p:regular r:id="rId39"/>
    </p:embeddedFont>
    <p:embeddedFont>
      <p:font typeface="Muli Light" charset="1" panose="00000400000000000000"/>
      <p:regular r:id="rId40"/>
    </p:embeddedFont>
    <p:embeddedFont>
      <p:font typeface="Muli Light Italics" charset="1" panose="00000400000000000000"/>
      <p:regular r:id="rId41"/>
    </p:embeddedFont>
    <p:embeddedFont>
      <p:font typeface="Muli Semi-Bold" charset="1" panose="00000700000000000000"/>
      <p:regular r:id="rId42"/>
    </p:embeddedFont>
    <p:embeddedFont>
      <p:font typeface="Muli Semi-Bold Italics" charset="1" panose="00000700000000000000"/>
      <p:regular r:id="rId43"/>
    </p:embeddedFont>
    <p:embeddedFont>
      <p:font typeface="Muli Ultra-Bold" charset="1" panose="00000900000000000000"/>
      <p:regular r:id="rId44"/>
    </p:embeddedFont>
    <p:embeddedFont>
      <p:font typeface="Muli Ultra-Bold Italics" charset="1" panose="00000900000000000000"/>
      <p:regular r:id="rId45"/>
    </p:embeddedFont>
    <p:embeddedFont>
      <p:font typeface="Muli Heavy" charset="1" panose="00000A00000000000000"/>
      <p:regular r:id="rId46"/>
    </p:embeddedFont>
    <p:embeddedFont>
      <p:font typeface="Muli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2.jpeg" Type="http://schemas.openxmlformats.org/officeDocument/2006/relationships/image"/><Relationship Id="rId3" Target="../media/VAF6bgeLvjU.mp4" Type="http://schemas.openxmlformats.org/officeDocument/2006/relationships/video"/><Relationship Id="rId4" Target="../media/VAF6bgeLvjU.mp4" Type="http://schemas.microsoft.com/office/2007/relationships/media"/><Relationship Id="rId5" Target="../media/image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VAF6b7M0Chw.mp4" Type="http://schemas.openxmlformats.org/officeDocument/2006/relationships/video"/><Relationship Id="rId5" Target="../media/VAF6b7M0Chw.mp4" Type="http://schemas.microsoft.com/office/2007/relationships/media"/><Relationship Id="rId6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-5400000">
            <a:off x="-1906167" y="4992880"/>
            <a:ext cx="5904119" cy="44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delta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4220303" y="4919352"/>
            <a:ext cx="5904119" cy="44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4.0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01730" y="8092887"/>
            <a:ext cx="4084540" cy="60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</a:rPr>
              <a:t>Team segFault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8045" y="8962289"/>
            <a:ext cx="7611910" cy="39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</a:rPr>
              <a:t>ACES TECHFEST 6.0 HACKATHON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3271" y="3737857"/>
            <a:ext cx="4341458" cy="180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77"/>
              </a:lnSpc>
            </a:pPr>
            <a:r>
              <a:rPr lang="en-US" sz="13408">
                <a:solidFill>
                  <a:srgbClr val="F8EDD9"/>
                </a:solidFill>
                <a:cs typeface="DM Sans"/>
              </a:rPr>
              <a:t>स्वोच्छ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69643" y="5348688"/>
            <a:ext cx="75803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9FA0A4"/>
                </a:solidFill>
                <a:latin typeface="Canva Sans"/>
              </a:rPr>
              <a:t>Smart Garbage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9274" y="2183693"/>
            <a:ext cx="12896114" cy="2217366"/>
            <a:chOff x="0" y="0"/>
            <a:chExt cx="17194818" cy="2956488"/>
          </a:xfrm>
        </p:grpSpPr>
        <p:sp>
          <p:nvSpPr>
            <p:cNvPr name="AutoShape 4" id="4"/>
            <p:cNvSpPr/>
            <p:nvPr/>
          </p:nvSpPr>
          <p:spPr>
            <a:xfrm rot="0">
              <a:off x="2426082" y="0"/>
              <a:ext cx="12342654" cy="0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2426082" y="2918388"/>
              <a:ext cx="12342654" cy="0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85725"/>
              <a:ext cx="17194818" cy="2503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20"/>
                </a:lnSpc>
              </a:pPr>
              <a:r>
                <a:rPr lang="en-US" sz="11300" spc="406">
                  <a:solidFill>
                    <a:srgbClr val="FFFFFF"/>
                  </a:solidFill>
                  <a:latin typeface="Muli Heavy"/>
                </a:rPr>
                <a:t>THANK YOU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71653" y="5371216"/>
            <a:ext cx="68951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Now onto the demo...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186" y="6469712"/>
            <a:ext cx="4933942" cy="3579163"/>
          </a:xfrm>
          <a:custGeom>
            <a:avLst/>
            <a:gdLst/>
            <a:ahLst/>
            <a:cxnLst/>
            <a:rect r="r" b="b" t="t" l="l"/>
            <a:pathLst>
              <a:path h="3579163" w="4933942">
                <a:moveTo>
                  <a:pt x="0" y="0"/>
                </a:moveTo>
                <a:lnTo>
                  <a:pt x="4933941" y="0"/>
                </a:lnTo>
                <a:lnTo>
                  <a:pt x="4933941" y="3579163"/>
                </a:lnTo>
                <a:lnTo>
                  <a:pt x="0" y="357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06" r="0" b="-1610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219292"/>
            <a:ext cx="9350686" cy="4551335"/>
            <a:chOff x="0" y="0"/>
            <a:chExt cx="12467581" cy="6068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76066"/>
              <a:ext cx="1097083" cy="1200638"/>
            </a:xfrm>
            <a:custGeom>
              <a:avLst/>
              <a:gdLst/>
              <a:ahLst/>
              <a:cxnLst/>
              <a:rect r="r" b="b" t="t" l="l"/>
              <a:pathLst>
                <a:path h="1200638" w="1097083">
                  <a:moveTo>
                    <a:pt x="0" y="0"/>
                  </a:moveTo>
                  <a:lnTo>
                    <a:pt x="1097083" y="0"/>
                  </a:lnTo>
                  <a:lnTo>
                    <a:pt x="1097083" y="1200638"/>
                  </a:lnTo>
                  <a:lnTo>
                    <a:pt x="0" y="120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405305" y="1159776"/>
              <a:ext cx="10062276" cy="4908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6"/>
                </a:lnSpc>
              </a:pPr>
              <a:r>
                <a:rPr lang="en-US" sz="2441" spc="156">
                  <a:solidFill>
                    <a:srgbClr val="9FA0A4"/>
                  </a:solidFill>
                  <a:latin typeface="Inter"/>
                </a:rPr>
                <a:t>We sell out software system to large scale governmental organizations to ease their responsibility for clean homeland using highly effective automation systems.</a:t>
              </a:r>
            </a:p>
            <a:p>
              <a:pPr>
                <a:lnSpc>
                  <a:spcPts val="3686"/>
                </a:lnSpc>
              </a:pPr>
            </a:p>
            <a:p>
              <a:pPr>
                <a:lnSpc>
                  <a:spcPts val="3686"/>
                </a:lnSpc>
              </a:pPr>
              <a:r>
                <a:rPr lang="en-US" sz="2441" spc="156">
                  <a:solidFill>
                    <a:srgbClr val="9FA0A4"/>
                  </a:solidFill>
                  <a:latin typeface="Inter"/>
                </a:rPr>
                <a:t>We provide this software to consumers to ease their responsibility of maintaining a healthy and clean environment.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05305" y="-85725"/>
              <a:ext cx="7770379" cy="889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6"/>
                </a:lnSpc>
              </a:pPr>
              <a:r>
                <a:rPr lang="en-US" sz="4004" spc="-48">
                  <a:solidFill>
                    <a:srgbClr val="FFFFFF"/>
                  </a:solidFill>
                  <a:latin typeface="Inter"/>
                </a:rPr>
                <a:t>SAAS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8286" y="1028700"/>
            <a:ext cx="7137638" cy="89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WHAT ARE WE?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9" r="0" b="-3259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178286" y="2988083"/>
            <a:ext cx="11696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28979" y="6233769"/>
            <a:ext cx="6118342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28979" y="8416368"/>
            <a:ext cx="6118342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28979" y="4051857"/>
            <a:ext cx="6118342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62867" y="1884919"/>
            <a:ext cx="2095500" cy="2095500"/>
            <a:chOff x="0" y="0"/>
            <a:chExt cx="2794000" cy="2794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0" y="0"/>
                  </a:moveTo>
                  <a:lnTo>
                    <a:pt x="2794000" y="0"/>
                  </a:lnTo>
                  <a:lnTo>
                    <a:pt x="279400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1810" y="1018275"/>
              <a:ext cx="2701197" cy="790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2000" spc="14">
                  <a:solidFill>
                    <a:srgbClr val="FFFFFF"/>
                  </a:solidFill>
                  <a:latin typeface="Inter"/>
                </a:rPr>
                <a:t>ROADSIDE</a:t>
              </a:r>
            </a:p>
            <a:p>
              <a:pPr algn="ctr">
                <a:lnSpc>
                  <a:spcPts val="2379"/>
                </a:lnSpc>
              </a:pPr>
              <a:r>
                <a:rPr lang="en-US" sz="2000" spc="14">
                  <a:solidFill>
                    <a:srgbClr val="FFFFFF"/>
                  </a:solidFill>
                  <a:latin typeface="Inter"/>
                </a:rPr>
                <a:t>LITTERS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62867" y="4297111"/>
            <a:ext cx="2095500" cy="2095500"/>
            <a:chOff x="0" y="0"/>
            <a:chExt cx="2794000" cy="2794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0" y="0"/>
                  </a:moveTo>
                  <a:lnTo>
                    <a:pt x="2794000" y="0"/>
                  </a:lnTo>
                  <a:lnTo>
                    <a:pt x="279400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35556" y="900040"/>
              <a:ext cx="2367427" cy="1038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5"/>
                </a:lnSpc>
              </a:pPr>
              <a:r>
                <a:rPr lang="en-US" sz="1752" spc="12">
                  <a:solidFill>
                    <a:srgbClr val="FFFFFF"/>
                  </a:solidFill>
                  <a:latin typeface="Inter"/>
                </a:rPr>
                <a:t>IRREGULAR GARBAGE PICKUP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86014" y="7130217"/>
            <a:ext cx="4256472" cy="2836070"/>
          </a:xfrm>
          <a:custGeom>
            <a:avLst/>
            <a:gdLst/>
            <a:ahLst/>
            <a:cxnLst/>
            <a:rect r="r" b="b" t="t" l="l"/>
            <a:pathLst>
              <a:path h="2836070" w="4256472">
                <a:moveTo>
                  <a:pt x="0" y="0"/>
                </a:moveTo>
                <a:lnTo>
                  <a:pt x="4256472" y="0"/>
                </a:lnTo>
                <a:lnTo>
                  <a:pt x="4256472" y="2836070"/>
                </a:lnTo>
                <a:lnTo>
                  <a:pt x="0" y="283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672459" y="6600982"/>
            <a:ext cx="2276315" cy="2276315"/>
            <a:chOff x="0" y="0"/>
            <a:chExt cx="3035087" cy="30350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35087" cy="3035087"/>
            </a:xfrm>
            <a:custGeom>
              <a:avLst/>
              <a:gdLst/>
              <a:ahLst/>
              <a:cxnLst/>
              <a:rect r="r" b="b" t="t" l="l"/>
              <a:pathLst>
                <a:path h="3035087" w="3035087">
                  <a:moveTo>
                    <a:pt x="0" y="0"/>
                  </a:moveTo>
                  <a:lnTo>
                    <a:pt x="3035087" y="0"/>
                  </a:lnTo>
                  <a:lnTo>
                    <a:pt x="3035087" y="3035087"/>
                  </a:lnTo>
                  <a:lnTo>
                    <a:pt x="0" y="303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92354" y="1018752"/>
              <a:ext cx="2701197" cy="1031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2"/>
                </a:lnSpc>
              </a:pPr>
              <a:r>
                <a:rPr lang="en-US" sz="1749" spc="12">
                  <a:solidFill>
                    <a:srgbClr val="FFFFFF"/>
                  </a:solidFill>
                  <a:latin typeface="Inter"/>
                </a:rPr>
                <a:t>POOR WASTE MANAGEMENT KNOWLEDGE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1228" y="7534829"/>
            <a:ext cx="3040268" cy="2026845"/>
          </a:xfrm>
          <a:custGeom>
            <a:avLst/>
            <a:gdLst/>
            <a:ahLst/>
            <a:cxnLst/>
            <a:rect r="r" b="b" t="t" l="l"/>
            <a:pathLst>
              <a:path h="2026845" w="3040268">
                <a:moveTo>
                  <a:pt x="0" y="0"/>
                </a:moveTo>
                <a:lnTo>
                  <a:pt x="3040267" y="0"/>
                </a:lnTo>
                <a:lnTo>
                  <a:pt x="3040267" y="2026845"/>
                </a:lnTo>
                <a:lnTo>
                  <a:pt x="0" y="2026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1228" y="4310347"/>
            <a:ext cx="3589305" cy="2290636"/>
          </a:xfrm>
          <a:custGeom>
            <a:avLst/>
            <a:gdLst/>
            <a:ahLst/>
            <a:cxnLst/>
            <a:rect r="r" b="b" t="t" l="l"/>
            <a:pathLst>
              <a:path h="2290636" w="3589305">
                <a:moveTo>
                  <a:pt x="0" y="0"/>
                </a:moveTo>
                <a:lnTo>
                  <a:pt x="3589305" y="0"/>
                </a:lnTo>
                <a:lnTo>
                  <a:pt x="3589305" y="2290635"/>
                </a:lnTo>
                <a:lnTo>
                  <a:pt x="0" y="2290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909864" y="4182624"/>
            <a:ext cx="3529236" cy="2507615"/>
          </a:xfrm>
          <a:custGeom>
            <a:avLst/>
            <a:gdLst/>
            <a:ahLst/>
            <a:cxnLst/>
            <a:rect r="r" b="b" t="t" l="l"/>
            <a:pathLst>
              <a:path h="2507615" w="3529236">
                <a:moveTo>
                  <a:pt x="0" y="0"/>
                </a:moveTo>
                <a:lnTo>
                  <a:pt x="3529236" y="0"/>
                </a:lnTo>
                <a:lnTo>
                  <a:pt x="3529236" y="2507615"/>
                </a:lnTo>
                <a:lnTo>
                  <a:pt x="0" y="2507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77323" y="5455665"/>
            <a:ext cx="2617381" cy="3349104"/>
          </a:xfrm>
          <a:custGeom>
            <a:avLst/>
            <a:gdLst/>
            <a:ahLst/>
            <a:cxnLst/>
            <a:rect r="r" b="b" t="t" l="l"/>
            <a:pathLst>
              <a:path h="3349104" w="2617381">
                <a:moveTo>
                  <a:pt x="0" y="0"/>
                </a:moveTo>
                <a:lnTo>
                  <a:pt x="2617382" y="0"/>
                </a:lnTo>
                <a:lnTo>
                  <a:pt x="2617382" y="3349104"/>
                </a:lnTo>
                <a:lnTo>
                  <a:pt x="0" y="334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20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78286" y="1028700"/>
            <a:ext cx="5637025" cy="180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CURRENT </a:t>
            </a:r>
          </a:p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SITUATION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28979" y="2193380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8979" y="4365842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28979" y="6537839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38391" y="4356477"/>
            <a:ext cx="4016037" cy="12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</a:rPr>
              <a:t>Waste collection times do not align with everyone's schedule, causing occasional missed pickups.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38391" y="2649374"/>
            <a:ext cx="4016037" cy="62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</a:rPr>
              <a:t>Most of the roadside is filled with the litters and dumps.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38391" y="6538101"/>
            <a:ext cx="4016037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</a:rPr>
              <a:t>People are unaware about different garbage class, their recycling and disposal methods.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204" t="0" r="3204" b="0"/>
          <a:stretch>
            <a:fillRect/>
          </a:stretch>
        </p:blipFill>
        <p:spPr>
          <a:xfrm flipH="false" flipV="false" rot="0">
            <a:off x="10678543" y="1233341"/>
            <a:ext cx="7723355" cy="825217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424682"/>
            <a:ext cx="13009953" cy="9437637"/>
          </a:xfrm>
          <a:custGeom>
            <a:avLst/>
            <a:gdLst/>
            <a:ahLst/>
            <a:cxnLst/>
            <a:rect r="r" b="b" t="t" l="l"/>
            <a:pathLst>
              <a:path h="9437637" w="13009953">
                <a:moveTo>
                  <a:pt x="0" y="0"/>
                </a:moveTo>
                <a:lnTo>
                  <a:pt x="13009953" y="0"/>
                </a:lnTo>
                <a:lnTo>
                  <a:pt x="13009953" y="9437636"/>
                </a:lnTo>
                <a:lnTo>
                  <a:pt x="0" y="943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99477" y="818435"/>
            <a:ext cx="4579066" cy="79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1"/>
              </a:lnSpc>
            </a:pPr>
            <a:r>
              <a:rPr lang="en-US" sz="4954" spc="530">
                <a:solidFill>
                  <a:srgbClr val="FFFFFF"/>
                </a:solidFill>
                <a:latin typeface="Muli Heavy"/>
              </a:rPr>
              <a:t>OUR GOALS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7800" y="2682529"/>
            <a:ext cx="705099" cy="908340"/>
          </a:xfrm>
          <a:custGeom>
            <a:avLst/>
            <a:gdLst/>
            <a:ahLst/>
            <a:cxnLst/>
            <a:rect r="r" b="b" t="t" l="l"/>
            <a:pathLst>
              <a:path h="908340" w="705099">
                <a:moveTo>
                  <a:pt x="0" y="0"/>
                </a:moveTo>
                <a:lnTo>
                  <a:pt x="705099" y="0"/>
                </a:lnTo>
                <a:lnTo>
                  <a:pt x="705099" y="908340"/>
                </a:lnTo>
                <a:lnTo>
                  <a:pt x="0" y="908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1154" y="2850949"/>
            <a:ext cx="51473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6">
                <a:solidFill>
                  <a:srgbClr val="FFFFFF"/>
                </a:solidFill>
                <a:latin typeface="Inter"/>
              </a:rPr>
              <a:t>Pollution Reduction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7800" y="4453692"/>
            <a:ext cx="726744" cy="795342"/>
          </a:xfrm>
          <a:custGeom>
            <a:avLst/>
            <a:gdLst/>
            <a:ahLst/>
            <a:cxnLst/>
            <a:rect r="r" b="b" t="t" l="l"/>
            <a:pathLst>
              <a:path h="795342" w="726744">
                <a:moveTo>
                  <a:pt x="0" y="0"/>
                </a:moveTo>
                <a:lnTo>
                  <a:pt x="726744" y="0"/>
                </a:lnTo>
                <a:lnTo>
                  <a:pt x="726744" y="795342"/>
                </a:lnTo>
                <a:lnTo>
                  <a:pt x="0" y="795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1154" y="4527857"/>
            <a:ext cx="53817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6">
                <a:solidFill>
                  <a:srgbClr val="FFFFFF"/>
                </a:solidFill>
                <a:latin typeface="Inter"/>
              </a:rPr>
              <a:t>Clean future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7800" y="6111857"/>
            <a:ext cx="798213" cy="799212"/>
          </a:xfrm>
          <a:custGeom>
            <a:avLst/>
            <a:gdLst/>
            <a:ahLst/>
            <a:cxnLst/>
            <a:rect r="r" b="b" t="t" l="l"/>
            <a:pathLst>
              <a:path h="799212" w="798213">
                <a:moveTo>
                  <a:pt x="0" y="0"/>
                </a:moveTo>
                <a:lnTo>
                  <a:pt x="798213" y="0"/>
                </a:lnTo>
                <a:lnTo>
                  <a:pt x="798213" y="799212"/>
                </a:lnTo>
                <a:lnTo>
                  <a:pt x="0" y="7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9509" y="6187956"/>
            <a:ext cx="703814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6">
                <a:solidFill>
                  <a:srgbClr val="FFFFFF"/>
                </a:solidFill>
                <a:latin typeface="Inter"/>
              </a:rPr>
              <a:t>Seem less transition to recycling habits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7800" y="7773892"/>
            <a:ext cx="786707" cy="786707"/>
          </a:xfrm>
          <a:custGeom>
            <a:avLst/>
            <a:gdLst/>
            <a:ahLst/>
            <a:cxnLst/>
            <a:rect r="r" b="b" t="t" l="l"/>
            <a:pathLst>
              <a:path h="786707" w="786707">
                <a:moveTo>
                  <a:pt x="0" y="0"/>
                </a:moveTo>
                <a:lnTo>
                  <a:pt x="786707" y="0"/>
                </a:lnTo>
                <a:lnTo>
                  <a:pt x="786707" y="786707"/>
                </a:lnTo>
                <a:lnTo>
                  <a:pt x="0" y="7867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71154" y="7902456"/>
            <a:ext cx="51473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6">
                <a:solidFill>
                  <a:srgbClr val="FFFFFF"/>
                </a:solidFill>
                <a:latin typeface="Inter"/>
              </a:rPr>
              <a:t>Education and awareness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428911" cy="10287000"/>
          </a:xfrm>
          <a:custGeom>
            <a:avLst/>
            <a:gdLst/>
            <a:ahLst/>
            <a:cxnLst/>
            <a:rect r="r" b="b" t="t" l="l"/>
            <a:pathLst>
              <a:path h="10287000" w="8428911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0409" y="579912"/>
            <a:ext cx="14420491" cy="85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WHEN OUR BELOVED MAYOR SAID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54813" y="1959018"/>
            <a:ext cx="9871683" cy="5555132"/>
          </a:xfrm>
          <a:custGeom>
            <a:avLst/>
            <a:gdLst/>
            <a:ahLst/>
            <a:cxnLst/>
            <a:rect r="r" b="b" t="t" l="l"/>
            <a:pathLst>
              <a:path h="5555132" w="9871683">
                <a:moveTo>
                  <a:pt x="0" y="0"/>
                </a:moveTo>
                <a:lnTo>
                  <a:pt x="9871683" y="0"/>
                </a:lnTo>
                <a:lnTo>
                  <a:pt x="9871683" y="5555133"/>
                </a:lnTo>
                <a:lnTo>
                  <a:pt x="0" y="5555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1760" y="7575531"/>
            <a:ext cx="13784479" cy="88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cs typeface="Canva Sans Bold"/>
              </a:rPr>
              <a:t>“चाउचाउ  खायो खोल भुँईमा फाल्यो, फ्यात्त फ्यात्त”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1145" y="8593931"/>
            <a:ext cx="12659020" cy="88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EDD9"/>
                </a:solidFill>
                <a:latin typeface="Canva Sans Bold"/>
              </a:rPr>
              <a:t>WE TOOK IT SERIOUSLY!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09539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042120" y="30488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139276"/>
            <a:ext cx="4791909" cy="166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5199" spc="556">
                <a:solidFill>
                  <a:srgbClr val="FFFFFF"/>
                </a:solidFill>
                <a:latin typeface="Muli Heavy"/>
              </a:rPr>
              <a:t>UNIQUE</a:t>
            </a:r>
          </a:p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Heavy"/>
              </a:rPr>
              <a:t>FEATURES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7786993" y="1635630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58949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99855" y="1578480"/>
            <a:ext cx="35130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99">
                <a:solidFill>
                  <a:srgbClr val="FFFFFF"/>
                </a:solidFill>
                <a:latin typeface="Inter"/>
              </a:rPr>
              <a:t>Littering Detection using AI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12807874" y="2090380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3570117" y="1436710"/>
            <a:ext cx="400212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99">
                <a:solidFill>
                  <a:srgbClr val="FFFFFF"/>
                </a:solidFill>
                <a:latin typeface="Inter"/>
              </a:rPr>
              <a:t>Digitized Payment for service charges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1434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111434" y="4530853"/>
            <a:ext cx="5184195" cy="1061492"/>
            <a:chOff x="0" y="0"/>
            <a:chExt cx="6912261" cy="1415323"/>
          </a:xfrm>
        </p:grpSpPr>
        <p:sp>
          <p:nvSpPr>
            <p:cNvPr name="AutoShape 22" id="22"/>
            <p:cNvSpPr/>
            <p:nvPr/>
          </p:nvSpPr>
          <p:spPr>
            <a:xfrm rot="-5400000">
              <a:off x="952806" y="770890"/>
              <a:ext cx="1250766" cy="0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2122378" y="-57150"/>
              <a:ext cx="4789882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99">
                  <a:solidFill>
                    <a:srgbClr val="FFFFFF"/>
                  </a:solidFill>
                  <a:latin typeface="Inter"/>
                </a:rPr>
                <a:t>AI powered chatbot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68275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04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7787149" y="4654271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8121454" y="4057650"/>
            <a:ext cx="351300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99">
                <a:solidFill>
                  <a:srgbClr val="FFFFFF"/>
                </a:solidFill>
                <a:latin typeface="Inter"/>
              </a:rPr>
              <a:t>Dynamic Waste collection with route optimizations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12344" y="463086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35916" y="5397354"/>
            <a:ext cx="3927332" cy="4052238"/>
          </a:xfrm>
          <a:custGeom>
            <a:avLst/>
            <a:gdLst/>
            <a:ahLst/>
            <a:cxnLst/>
            <a:rect r="r" b="b" t="t" l="l"/>
            <a:pathLst>
              <a:path h="4052238" w="3927332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" t="0" r="-316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7724563" y="7791806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8042046" y="7174993"/>
            <a:ext cx="359241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99">
                <a:solidFill>
                  <a:srgbClr val="FFFFFF"/>
                </a:solidFill>
                <a:latin typeface="Inter"/>
              </a:rPr>
              <a:t>Event notification and live route tracking using GPS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89491" y="7768401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05</a:t>
            </a:r>
          </a:p>
        </p:txBody>
      </p:sp>
      <p:sp>
        <p:nvSpPr>
          <p:cNvPr name="AutoShape 32" id="32"/>
          <p:cNvSpPr/>
          <p:nvPr/>
        </p:nvSpPr>
        <p:spPr>
          <a:xfrm rot="-5400000">
            <a:off x="12817203" y="824655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3681527" y="7441693"/>
            <a:ext cx="351300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99">
                <a:solidFill>
                  <a:srgbClr val="FFFFFF"/>
                </a:solidFill>
                <a:latin typeface="Inter"/>
              </a:rPr>
              <a:t>Waste category assistant (degradable/non)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11434" y="7768401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48537" y="0"/>
            <a:ext cx="8039463" cy="10287000"/>
          </a:xfrm>
          <a:custGeom>
            <a:avLst/>
            <a:gdLst/>
            <a:ahLst/>
            <a:cxnLst/>
            <a:rect r="r" b="b" t="t" l="l"/>
            <a:pathLst>
              <a:path h="10287000" w="8039463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82" t="0" r="-3753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476586"/>
            <a:ext cx="1198970" cy="1082071"/>
          </a:xfrm>
          <a:custGeom>
            <a:avLst/>
            <a:gdLst/>
            <a:ahLst/>
            <a:cxnLst/>
            <a:rect r="r" b="b" t="t" l="l"/>
            <a:pathLst>
              <a:path h="1082071" w="1198970">
                <a:moveTo>
                  <a:pt x="0" y="0"/>
                </a:moveTo>
                <a:lnTo>
                  <a:pt x="1198970" y="0"/>
                </a:lnTo>
                <a:lnTo>
                  <a:pt x="1198970" y="1082071"/>
                </a:lnTo>
                <a:lnTo>
                  <a:pt x="0" y="108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953234"/>
            <a:ext cx="1198970" cy="816798"/>
          </a:xfrm>
          <a:custGeom>
            <a:avLst/>
            <a:gdLst/>
            <a:ahLst/>
            <a:cxnLst/>
            <a:rect r="r" b="b" t="t" l="l"/>
            <a:pathLst>
              <a:path h="816798" w="1198970">
                <a:moveTo>
                  <a:pt x="0" y="0"/>
                </a:moveTo>
                <a:lnTo>
                  <a:pt x="1198970" y="0"/>
                </a:lnTo>
                <a:lnTo>
                  <a:pt x="1198970" y="816798"/>
                </a:lnTo>
                <a:lnTo>
                  <a:pt x="0" y="816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548" y="2169707"/>
            <a:ext cx="969275" cy="1076972"/>
          </a:xfrm>
          <a:custGeom>
            <a:avLst/>
            <a:gdLst/>
            <a:ahLst/>
            <a:cxnLst/>
            <a:rect r="r" b="b" t="t" l="l"/>
            <a:pathLst>
              <a:path h="1076972" w="969275">
                <a:moveTo>
                  <a:pt x="0" y="0"/>
                </a:moveTo>
                <a:lnTo>
                  <a:pt x="969274" y="0"/>
                </a:lnTo>
                <a:lnTo>
                  <a:pt x="969274" y="1076972"/>
                </a:lnTo>
                <a:lnTo>
                  <a:pt x="0" y="107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08505" y="1915787"/>
            <a:ext cx="5827784" cy="65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6"/>
              </a:lnSpc>
            </a:pPr>
            <a:r>
              <a:rPr lang="en-US" sz="3804" spc="-45">
                <a:solidFill>
                  <a:srgbClr val="FFFFFF"/>
                </a:solidFill>
                <a:latin typeface="Inter"/>
              </a:rPr>
              <a:t>Software As a 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8505" y="2754300"/>
            <a:ext cx="7362913" cy="133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</a:pPr>
            <a:r>
              <a:rPr lang="en-US" sz="2381" spc="152">
                <a:solidFill>
                  <a:srgbClr val="9FA0A4"/>
                </a:solidFill>
                <a:latin typeface="Inter"/>
              </a:rPr>
              <a:t>Providing service to local government with subscription fee based on population size, service level, and platform features.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8505" y="5490907"/>
            <a:ext cx="7819008" cy="142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9"/>
              </a:lnSpc>
            </a:pPr>
            <a:r>
              <a:rPr lang="en-US" sz="2529" spc="161">
                <a:solidFill>
                  <a:srgbClr val="9FA0A4"/>
                </a:solidFill>
                <a:latin typeface="Inter"/>
              </a:rPr>
              <a:t>Offe</a:t>
            </a:r>
            <a:r>
              <a:rPr lang="en-US" sz="2529" spc="161">
                <a:solidFill>
                  <a:srgbClr val="9FA0A4"/>
                </a:solidFill>
                <a:latin typeface="Inter"/>
              </a:rPr>
              <a:t>r advanced analytics services derived from</a:t>
            </a:r>
            <a:r>
              <a:rPr lang="en-US" sz="2529" spc="161">
                <a:solidFill>
                  <a:srgbClr val="9FA0A4"/>
                </a:solidFill>
                <a:latin typeface="Inter"/>
              </a:rPr>
              <a:t> the data collected by the system useful for local government for future city planning.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8505" y="8240594"/>
            <a:ext cx="7913983" cy="95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5"/>
              </a:lnSpc>
            </a:pPr>
            <a:r>
              <a:rPr lang="en-US" sz="2560" spc="163">
                <a:solidFill>
                  <a:srgbClr val="9FA0A4"/>
                </a:solidFill>
                <a:latin typeface="Inter"/>
              </a:rPr>
              <a:t>Publish relevant advertisements in client application.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8505" y="4665768"/>
            <a:ext cx="8025611" cy="65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6"/>
              </a:lnSpc>
            </a:pPr>
            <a:r>
              <a:rPr lang="en-US" sz="3804" spc="-45">
                <a:solidFill>
                  <a:srgbClr val="FFFFFF"/>
                </a:solidFill>
                <a:latin typeface="Inter"/>
              </a:rPr>
              <a:t>Data Analytics for Urban Planning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08505" y="7390861"/>
            <a:ext cx="5827784" cy="6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</a:rPr>
              <a:t>Relevant Ads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26398" y="818435"/>
            <a:ext cx="7619781" cy="79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1"/>
              </a:lnSpc>
            </a:pPr>
            <a:r>
              <a:rPr lang="en-US" sz="4954" spc="530">
                <a:solidFill>
                  <a:srgbClr val="FFFFFF"/>
                </a:solidFill>
                <a:latin typeface="Muli Heavy"/>
              </a:rPr>
              <a:t>REVENUE MODELS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4408313"/>
            <a:ext cx="18288000" cy="5904999"/>
          </a:xfrm>
          <a:custGeom>
            <a:avLst/>
            <a:gdLst/>
            <a:ahLst/>
            <a:cxnLst/>
            <a:rect r="r" b="b" t="t" l="l"/>
            <a:pathLst>
              <a:path h="5904999" w="18288000">
                <a:moveTo>
                  <a:pt x="0" y="0"/>
                </a:moveTo>
                <a:lnTo>
                  <a:pt x="18288000" y="0"/>
                </a:lnTo>
                <a:lnTo>
                  <a:pt x="18288000" y="5904999"/>
                </a:lnTo>
                <a:lnTo>
                  <a:pt x="0" y="590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" r="0" b="-9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408313"/>
          </a:xfrm>
          <a:custGeom>
            <a:avLst/>
            <a:gdLst/>
            <a:ahLst/>
            <a:cxnLst/>
            <a:rect r="r" b="b" t="t" l="l"/>
            <a:pathLst>
              <a:path h="4408313" w="18288000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80" r="0" b="-29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9050" y="7618562"/>
            <a:ext cx="10893610" cy="4408313"/>
          </a:xfrm>
          <a:custGeom>
            <a:avLst/>
            <a:gdLst/>
            <a:ahLst/>
            <a:cxnLst/>
            <a:rect r="r" b="b" t="t" l="l"/>
            <a:pathLst>
              <a:path h="4408313" w="10893610">
                <a:moveTo>
                  <a:pt x="0" y="4408313"/>
                </a:moveTo>
                <a:lnTo>
                  <a:pt x="10893610" y="4408313"/>
                </a:lnTo>
                <a:lnTo>
                  <a:pt x="10893610" y="0"/>
                </a:lnTo>
                <a:lnTo>
                  <a:pt x="0" y="0"/>
                </a:lnTo>
                <a:lnTo>
                  <a:pt x="0" y="4408313"/>
                </a:lnTo>
                <a:close/>
              </a:path>
            </a:pathLst>
          </a:custGeom>
          <a:blipFill>
            <a:blip r:embed="rId3"/>
            <a:stretch>
              <a:fillRect l="0" t="-2980" r="-67878" b="-298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1250466" y="7131808"/>
            <a:ext cx="0" cy="973508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90145" y="3159364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1934" y="6418166"/>
            <a:ext cx="2857500" cy="2888949"/>
          </a:xfrm>
          <a:custGeom>
            <a:avLst/>
            <a:gdLst/>
            <a:ahLst/>
            <a:cxnLst/>
            <a:rect r="r" b="b" t="t" l="l"/>
            <a:pathLst>
              <a:path h="2888949" w="2857500">
                <a:moveTo>
                  <a:pt x="0" y="0"/>
                </a:moveTo>
                <a:lnTo>
                  <a:pt x="2857500" y="0"/>
                </a:lnTo>
                <a:lnTo>
                  <a:pt x="2857500" y="2888949"/>
                </a:lnTo>
                <a:lnTo>
                  <a:pt x="0" y="288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0" t="0" r="-5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8327" y="3041254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37887" y="3041254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83841" y="7268677"/>
            <a:ext cx="6436296" cy="75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3"/>
              </a:lnSpc>
            </a:pPr>
            <a:r>
              <a:rPr lang="en-US" sz="2199" spc="105">
                <a:solidFill>
                  <a:srgbClr val="9FA0A4"/>
                </a:solidFill>
                <a:latin typeface="Inter"/>
              </a:rPr>
              <a:t>We plan to minimize work and maximize comfort for everyone.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2148" y="3698796"/>
            <a:ext cx="2139551" cy="176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00" spc="53">
                <a:solidFill>
                  <a:srgbClr val="FFFFFF"/>
                </a:solidFill>
                <a:latin typeface="Inter"/>
              </a:rPr>
              <a:t>MORE INTERACTIVE CHATBOT WITH LOCAL LANGUAGE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0909" y="7563952"/>
            <a:ext cx="2139551" cy="58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00" spc="53">
                <a:solidFill>
                  <a:srgbClr val="FFFFFF"/>
                </a:solidFill>
                <a:latin typeface="Inter"/>
              </a:rPr>
              <a:t>SOCIAL CREDIT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2897" y="3876119"/>
            <a:ext cx="2208360" cy="117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899" spc="53">
                <a:solidFill>
                  <a:srgbClr val="FFFFFF"/>
                </a:solidFill>
                <a:latin typeface="Inter"/>
              </a:rPr>
              <a:t>ADD REAL TIME GARBAGE TRUCK’S CAPACITY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13223" y="4023717"/>
            <a:ext cx="2106829" cy="88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899" spc="53">
                <a:solidFill>
                  <a:srgbClr val="FFFFFF"/>
                </a:solidFill>
                <a:latin typeface="Inter"/>
              </a:rPr>
              <a:t>SMART WASTE BINS FOR AUTO COLLECTIONS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1870" y="895843"/>
            <a:ext cx="785260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FUTURE POSSIBILITIES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47" t="0" r="6547" b="0"/>
          <a:stretch>
            <a:fillRect/>
          </a:stretch>
        </p:blipFill>
        <p:spPr>
          <a:xfrm flipH="false" flipV="false" rot="0">
            <a:off x="9429750" y="1254622"/>
            <a:ext cx="8697036" cy="100074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1870" y="1125148"/>
            <a:ext cx="7852605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TECHNICAL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51633" y="2826969"/>
            <a:ext cx="3455029" cy="1363173"/>
            <a:chOff x="0" y="0"/>
            <a:chExt cx="4606705" cy="18175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606705" cy="1817564"/>
              <a:chOff x="0" y="0"/>
              <a:chExt cx="2383894" cy="9405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83894" cy="940560"/>
              </a:xfrm>
              <a:custGeom>
                <a:avLst/>
                <a:gdLst/>
                <a:ahLst/>
                <a:cxnLst/>
                <a:rect r="r" b="b" t="t" l="l"/>
                <a:pathLst>
                  <a:path h="940560" w="2383894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AutoShape 9" id="9"/>
            <p:cNvSpPr/>
            <p:nvPr/>
          </p:nvSpPr>
          <p:spPr>
            <a:xfrm flipV="true">
              <a:off x="1801267" y="412634"/>
              <a:ext cx="0" cy="1049579"/>
            </a:xfrm>
            <a:prstGeom prst="line">
              <a:avLst/>
            </a:prstGeom>
            <a:ln cap="flat" w="27799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129120" y="534782"/>
              <a:ext cx="2050800" cy="66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7"/>
                </a:lnSpc>
              </a:pPr>
              <a:r>
                <a:rPr lang="en-US" sz="3197" spc="89">
                  <a:solidFill>
                    <a:srgbClr val="FFFFFF"/>
                  </a:solidFill>
                  <a:latin typeface="Inter"/>
                </a:rPr>
                <a:t>NextJS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3708" y="561674"/>
              <a:ext cx="1412367" cy="64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3110" spc="87">
                  <a:solidFill>
                    <a:srgbClr val="FFFFFF"/>
                  </a:solidFill>
                  <a:latin typeface="Inter Bold"/>
                </a:rPr>
                <a:t>WEB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51633" y="5161692"/>
            <a:ext cx="3455029" cy="1363173"/>
            <a:chOff x="0" y="0"/>
            <a:chExt cx="2383894" cy="940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3894" cy="940560"/>
            </a:xfrm>
            <a:custGeom>
              <a:avLst/>
              <a:gdLst/>
              <a:ahLst/>
              <a:cxnLst/>
              <a:rect r="r" b="b" t="t" l="l"/>
              <a:pathLst>
                <a:path h="940560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3202583" y="5471168"/>
            <a:ext cx="0" cy="787184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350295" y="5446174"/>
            <a:ext cx="1956367" cy="81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7"/>
              </a:lnSpc>
            </a:pPr>
            <a:r>
              <a:rPr lang="en-US" sz="2597" spc="72">
                <a:solidFill>
                  <a:srgbClr val="FFFFFF"/>
                </a:solidFill>
                <a:latin typeface="Inter"/>
              </a:rPr>
              <a:t>Typescript/Python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6915" y="5571041"/>
            <a:ext cx="1059275" cy="43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810" spc="78">
                <a:solidFill>
                  <a:srgbClr val="FFFFFF"/>
                </a:solidFill>
                <a:latin typeface="Inter Bold"/>
              </a:rPr>
              <a:t>LANG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8623" y="1228198"/>
            <a:ext cx="704727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  <a:r>
              <a:rPr lang="en-US" sz="1999" spc="223">
                <a:solidFill>
                  <a:srgbClr val="929292"/>
                </a:solidFill>
                <a:latin typeface="Inter"/>
              </a:rPr>
              <a:t>Our system uses cutting edge technologies for the highest scalability and flexiblity.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178240" y="2827092"/>
            <a:ext cx="3454717" cy="1676079"/>
            <a:chOff x="0" y="0"/>
            <a:chExt cx="2383894" cy="11565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83894" cy="1156562"/>
            </a:xfrm>
            <a:custGeom>
              <a:avLst/>
              <a:gdLst/>
              <a:ahLst/>
              <a:cxnLst/>
              <a:rect r="r" b="b" t="t" l="l"/>
              <a:pathLst>
                <a:path h="1156562" w="2383894">
                  <a:moveTo>
                    <a:pt x="0" y="0"/>
                  </a:moveTo>
                  <a:lnTo>
                    <a:pt x="2383894" y="0"/>
                  </a:lnTo>
                  <a:lnTo>
                    <a:pt x="2383894" y="1156562"/>
                  </a:lnTo>
                  <a:lnTo>
                    <a:pt x="0" y="115656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0" id="20"/>
          <p:cNvSpPr/>
          <p:nvPr/>
        </p:nvSpPr>
        <p:spPr>
          <a:xfrm flipV="true">
            <a:off x="8529068" y="3271575"/>
            <a:ext cx="0" cy="787113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8774936" y="3223379"/>
            <a:ext cx="1537962" cy="101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7"/>
              </a:lnSpc>
            </a:pPr>
            <a:r>
              <a:rPr lang="en-US" sz="3197" spc="89">
                <a:solidFill>
                  <a:srgbClr val="FFFFFF"/>
                </a:solidFill>
                <a:latin typeface="Inter"/>
              </a:rPr>
              <a:t>YOLO/CNN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23508" y="3418631"/>
            <a:ext cx="1059180" cy="48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109" spc="87">
                <a:solidFill>
                  <a:srgbClr val="FFFFFF"/>
                </a:solidFill>
                <a:latin typeface="Inter Bold"/>
              </a:rPr>
              <a:t>ML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851633" y="7657248"/>
            <a:ext cx="3454717" cy="1363050"/>
            <a:chOff x="0" y="0"/>
            <a:chExt cx="4606290" cy="181740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606290" cy="1817401"/>
              <a:chOff x="0" y="0"/>
              <a:chExt cx="2383894" cy="94056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383894" cy="940560"/>
              </a:xfrm>
              <a:custGeom>
                <a:avLst/>
                <a:gdLst/>
                <a:ahLst/>
                <a:cxnLst/>
                <a:rect r="r" b="b" t="t" l="l"/>
                <a:pathLst>
                  <a:path h="940560" w="2383894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AutoShape 26" id="26"/>
            <p:cNvSpPr/>
            <p:nvPr/>
          </p:nvSpPr>
          <p:spPr>
            <a:xfrm flipV="true">
              <a:off x="1801104" y="412597"/>
              <a:ext cx="0" cy="1049484"/>
            </a:xfrm>
            <a:prstGeom prst="line">
              <a:avLst/>
            </a:prstGeom>
            <a:ln cap="flat" w="27796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128928" y="534732"/>
              <a:ext cx="2050615" cy="668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7"/>
                </a:lnSpc>
              </a:pPr>
              <a:r>
                <a:rPr lang="en-US" sz="3197" spc="89">
                  <a:solidFill>
                    <a:srgbClr val="FFFFFF"/>
                  </a:solidFill>
                  <a:latin typeface="Inter"/>
                </a:rPr>
                <a:t>RASA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93691" y="561622"/>
              <a:ext cx="1412239" cy="64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3109" spc="87">
                  <a:solidFill>
                    <a:srgbClr val="FFFFFF"/>
                  </a:solidFill>
                  <a:latin typeface="Inter Bold"/>
                </a:rPr>
                <a:t>BOT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DAF2NM-qzj8</dc:identifier>
  <dcterms:modified xsi:type="dcterms:W3CDTF">2011-08-01T06:04:30Z</dcterms:modified>
  <cp:revision>1</cp:revision>
  <dc:title>Dark Modern Corporate App Development Startup Pitch Deck Presentation</dc:title>
</cp:coreProperties>
</file>